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Default Extension="bin" ContentType="application/vnd.ms-office.activeX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activeX/activeX2.xml" ContentType="application/vnd.ms-office.activeX+xml"/>
  <Override PartName="/ppt/activeX/activeX3.xml" ContentType="application/vnd.ms-office.activeX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81" r:id="rId2"/>
    <p:sldId id="285" r:id="rId3"/>
    <p:sldId id="259" r:id="rId4"/>
    <p:sldId id="288" r:id="rId5"/>
    <p:sldId id="289" r:id="rId6"/>
    <p:sldId id="290" r:id="rId7"/>
    <p:sldId id="260" r:id="rId8"/>
    <p:sldId id="291" r:id="rId9"/>
    <p:sldId id="292" r:id="rId10"/>
    <p:sldId id="297" r:id="rId11"/>
    <p:sldId id="295" r:id="rId12"/>
    <p:sldId id="294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50" autoAdjust="0"/>
    <p:restoredTop sz="94660"/>
  </p:normalViewPr>
  <p:slideViewPr>
    <p:cSldViewPr>
      <p:cViewPr varScale="1">
        <p:scale>
          <a:sx n="70" d="100"/>
          <a:sy n="70" d="100"/>
        </p:scale>
        <p:origin x="-11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A3E77D-E627-441B-8086-CE7D7EBEB4DC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DFCDFC-562E-4DC8-A035-11B216A8C7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DFCDFC-562E-4DC8-A035-11B216A8C7CF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古人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DFCDFC-562E-4DC8-A035-11B216A8C7CF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E8F51-8F22-4B8A-9F66-67988415BDA6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6B94A-7A74-43B8-A86D-0A765D3DBD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E8F51-8F22-4B8A-9F66-67988415BDA6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6B94A-7A74-43B8-A86D-0A765D3DBD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E8F51-8F22-4B8A-9F66-67988415BDA6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6B94A-7A74-43B8-A86D-0A765D3DBD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E8F51-8F22-4B8A-9F66-67988415BDA6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6B94A-7A74-43B8-A86D-0A765D3DBD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E8F51-8F22-4B8A-9F66-67988415BDA6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6B94A-7A74-43B8-A86D-0A765D3DBD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E8F51-8F22-4B8A-9F66-67988415BDA6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6B94A-7A74-43B8-A86D-0A765D3DBD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E8F51-8F22-4B8A-9F66-67988415BDA6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6B94A-7A74-43B8-A86D-0A765D3DBD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E8F51-8F22-4B8A-9F66-67988415BDA6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6B94A-7A74-43B8-A86D-0A765D3DBD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E8F51-8F22-4B8A-9F66-67988415BDA6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6B94A-7A74-43B8-A86D-0A765D3DBD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E8F51-8F22-4B8A-9F66-67988415BDA6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6B94A-7A74-43B8-A86D-0A765D3DBD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E8F51-8F22-4B8A-9F66-67988415BDA6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6B94A-7A74-43B8-A86D-0A765D3DBD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FE8F51-8F22-4B8A-9F66-67988415BDA6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F6B94A-7A74-43B8-A86D-0A765D3DBD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3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4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[1]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19672" y="1844824"/>
            <a:ext cx="53285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8000" b="1" dirty="0" smtClean="0">
                <a:latin typeface="楷体" pitchFamily="49" charset="-122"/>
                <a:ea typeface="楷体" pitchFamily="49" charset="-122"/>
              </a:rPr>
              <a:t>滑 轮</a:t>
            </a:r>
            <a:endParaRPr lang="zh-CN" altLang="en-US" sz="8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55776" y="4869160"/>
            <a:ext cx="5976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荆州区川店中学   杨维亮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7016" y="476672"/>
            <a:ext cx="8677472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        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拓展练习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     </a:t>
            </a:r>
            <a:r>
              <a:rPr lang="zh-CN" altLang="zh-CN" sz="2800" dirty="0" smtClean="0"/>
              <a:t>如图所示，使用定滑轮、动滑轮匀速提升重物，当分别在</a:t>
            </a:r>
            <a:r>
              <a:rPr lang="en-US" altLang="zh-CN" sz="2800" dirty="0" smtClean="0"/>
              <a:t>A</a:t>
            </a:r>
            <a:r>
              <a:rPr lang="zh-CN" altLang="zh-CN" sz="2800" dirty="0" smtClean="0"/>
              <a:t>方向，</a:t>
            </a:r>
            <a:r>
              <a:rPr lang="en-US" altLang="zh-CN" sz="2800" dirty="0" smtClean="0"/>
              <a:t>B</a:t>
            </a:r>
            <a:r>
              <a:rPr lang="zh-CN" altLang="zh-CN" sz="2800" dirty="0" smtClean="0"/>
              <a:t>方向和</a:t>
            </a:r>
            <a:r>
              <a:rPr lang="en-US" altLang="zh-CN" sz="2800" dirty="0" smtClean="0"/>
              <a:t>C</a:t>
            </a:r>
            <a:r>
              <a:rPr lang="zh-CN" altLang="zh-CN" sz="2800" dirty="0" smtClean="0"/>
              <a:t>方向拉重物时</a:t>
            </a:r>
            <a:r>
              <a:rPr lang="en-US" altLang="zh-CN" sz="2800" dirty="0" smtClean="0"/>
              <a:t>F</a:t>
            </a:r>
            <a:r>
              <a:rPr lang="en-US" altLang="zh-CN" dirty="0" smtClean="0"/>
              <a:t>A</a:t>
            </a:r>
            <a:r>
              <a:rPr lang="zh-CN" altLang="zh-CN" sz="2800" dirty="0" smtClean="0"/>
              <a:t>、</a:t>
            </a:r>
            <a:r>
              <a:rPr lang="en-US" altLang="zh-CN" sz="2800" dirty="0" smtClean="0"/>
              <a:t>F</a:t>
            </a:r>
            <a:r>
              <a:rPr lang="en-US" altLang="zh-CN" dirty="0" smtClean="0"/>
              <a:t>B</a:t>
            </a:r>
            <a:r>
              <a:rPr lang="en-US" altLang="zh-CN" sz="2800" dirty="0" smtClean="0"/>
              <a:t>   F</a:t>
            </a:r>
            <a:r>
              <a:rPr lang="en-US" altLang="zh-CN" dirty="0" smtClean="0"/>
              <a:t>C</a:t>
            </a:r>
            <a:r>
              <a:rPr lang="zh-CN" altLang="zh-CN" sz="2800" dirty="0" smtClean="0"/>
              <a:t>的大小关系</a:t>
            </a:r>
            <a:r>
              <a:rPr lang="zh-CN" altLang="en-US" sz="2800" dirty="0" smtClean="0"/>
              <a:t>是怎样的？</a:t>
            </a:r>
            <a:endParaRPr lang="zh-CN" altLang="en-US" sz="2800" dirty="0"/>
          </a:p>
        </p:txBody>
      </p:sp>
      <p:cxnSp>
        <p:nvCxnSpPr>
          <p:cNvPr id="6" name="直接连接符 5"/>
          <p:cNvCxnSpPr/>
          <p:nvPr/>
        </p:nvCxnSpPr>
        <p:spPr>
          <a:xfrm>
            <a:off x="611560" y="2132856"/>
            <a:ext cx="201622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683568" y="1916832"/>
            <a:ext cx="144016" cy="21602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971600" y="1916832"/>
            <a:ext cx="144016" cy="21602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1259632" y="1916832"/>
            <a:ext cx="144016" cy="21602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1547664" y="1916832"/>
            <a:ext cx="144016" cy="21602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1835696" y="1916832"/>
            <a:ext cx="144016" cy="21602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2123728" y="1916832"/>
            <a:ext cx="144016" cy="21602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2411760" y="1916832"/>
            <a:ext cx="144016" cy="21602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755576" y="2924944"/>
            <a:ext cx="1800200" cy="158417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/>
          <p:nvPr/>
        </p:nvCxnSpPr>
        <p:spPr>
          <a:xfrm>
            <a:off x="1619672" y="2132856"/>
            <a:ext cx="0" cy="151216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1619672" y="3573016"/>
            <a:ext cx="45719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>
            <a:stCxn id="21" idx="2"/>
          </p:cNvCxnSpPr>
          <p:nvPr/>
        </p:nvCxnSpPr>
        <p:spPr>
          <a:xfrm>
            <a:off x="755576" y="3717032"/>
            <a:ext cx="0" cy="18002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395536" y="5517232"/>
            <a:ext cx="79208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3" name="直接箭头连接符 32"/>
          <p:cNvCxnSpPr>
            <a:stCxn id="21" idx="6"/>
          </p:cNvCxnSpPr>
          <p:nvPr/>
        </p:nvCxnSpPr>
        <p:spPr>
          <a:xfrm>
            <a:off x="2555776" y="3717032"/>
            <a:ext cx="0" cy="136815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>
            <a:stCxn id="21" idx="7"/>
          </p:cNvCxnSpPr>
          <p:nvPr/>
        </p:nvCxnSpPr>
        <p:spPr>
          <a:xfrm>
            <a:off x="2292143" y="3156941"/>
            <a:ext cx="1199737" cy="1208163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箭头连接符 36"/>
          <p:cNvCxnSpPr>
            <a:stCxn id="21" idx="0"/>
          </p:cNvCxnSpPr>
          <p:nvPr/>
        </p:nvCxnSpPr>
        <p:spPr>
          <a:xfrm>
            <a:off x="1655676" y="2924944"/>
            <a:ext cx="1836204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3491880" y="2564904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F</a:t>
            </a:r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3491880" y="4149080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F</a:t>
            </a:r>
            <a:r>
              <a:rPr lang="en-US" altLang="zh-CN" dirty="0" smtClean="0"/>
              <a:t>B</a:t>
            </a:r>
            <a:endParaRPr lang="zh-CN" alt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2267744" y="5013176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F</a:t>
            </a:r>
            <a:r>
              <a:rPr lang="en-US" altLang="zh-CN" dirty="0" smtClean="0"/>
              <a:t>A</a:t>
            </a:r>
            <a:endParaRPr lang="zh-CN" altLang="en-US" dirty="0"/>
          </a:p>
        </p:txBody>
      </p:sp>
      <p:cxnSp>
        <p:nvCxnSpPr>
          <p:cNvPr id="42" name="直接连接符 41"/>
          <p:cNvCxnSpPr/>
          <p:nvPr/>
        </p:nvCxnSpPr>
        <p:spPr>
          <a:xfrm>
            <a:off x="5508104" y="2132856"/>
            <a:ext cx="201622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>
            <a:off x="5580112" y="1916832"/>
            <a:ext cx="144016" cy="21602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H="1">
            <a:off x="5868144" y="1916832"/>
            <a:ext cx="144016" cy="21602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H="1">
            <a:off x="6156176" y="1916832"/>
            <a:ext cx="144016" cy="21602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H="1">
            <a:off x="6444208" y="1916832"/>
            <a:ext cx="144016" cy="21602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H="1">
            <a:off x="6732240" y="1916832"/>
            <a:ext cx="144016" cy="21602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H="1">
            <a:off x="7020272" y="1916832"/>
            <a:ext cx="144016" cy="21602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H="1">
            <a:off x="7308304" y="1916832"/>
            <a:ext cx="144016" cy="21602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椭圆 52"/>
          <p:cNvSpPr/>
          <p:nvPr/>
        </p:nvSpPr>
        <p:spPr>
          <a:xfrm>
            <a:off x="5940152" y="2924944"/>
            <a:ext cx="1800200" cy="158417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4" name="直接连接符 53"/>
          <p:cNvCxnSpPr/>
          <p:nvPr/>
        </p:nvCxnSpPr>
        <p:spPr>
          <a:xfrm>
            <a:off x="5940152" y="2132856"/>
            <a:ext cx="0" cy="151216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椭圆 55"/>
          <p:cNvSpPr/>
          <p:nvPr/>
        </p:nvSpPr>
        <p:spPr>
          <a:xfrm>
            <a:off x="6876256" y="3645024"/>
            <a:ext cx="45719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7" name="直接连接符 56"/>
          <p:cNvCxnSpPr>
            <a:stCxn id="56" idx="4"/>
            <a:endCxn id="58" idx="0"/>
          </p:cNvCxnSpPr>
          <p:nvPr/>
        </p:nvCxnSpPr>
        <p:spPr>
          <a:xfrm>
            <a:off x="6899116" y="3717032"/>
            <a:ext cx="13144" cy="18002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6516216" y="5517232"/>
            <a:ext cx="79208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1" name="直接箭头连接符 60"/>
          <p:cNvCxnSpPr>
            <a:stCxn id="53" idx="5"/>
          </p:cNvCxnSpPr>
          <p:nvPr/>
        </p:nvCxnSpPr>
        <p:spPr>
          <a:xfrm flipV="1">
            <a:off x="7476719" y="3429000"/>
            <a:ext cx="1271745" cy="848123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箭头连接符 67"/>
          <p:cNvCxnSpPr>
            <a:stCxn id="53" idx="6"/>
          </p:cNvCxnSpPr>
          <p:nvPr/>
        </p:nvCxnSpPr>
        <p:spPr>
          <a:xfrm flipV="1">
            <a:off x="7740352" y="2276872"/>
            <a:ext cx="0" cy="144016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箭头连接符 71"/>
          <p:cNvCxnSpPr/>
          <p:nvPr/>
        </p:nvCxnSpPr>
        <p:spPr>
          <a:xfrm flipV="1">
            <a:off x="7668344" y="2852936"/>
            <a:ext cx="720080" cy="115212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矩形 72"/>
          <p:cNvSpPr/>
          <p:nvPr/>
        </p:nvSpPr>
        <p:spPr>
          <a:xfrm>
            <a:off x="8460432" y="3573016"/>
            <a:ext cx="4732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/>
              <a:t>F</a:t>
            </a:r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74" name="矩形 73"/>
          <p:cNvSpPr/>
          <p:nvPr/>
        </p:nvSpPr>
        <p:spPr>
          <a:xfrm>
            <a:off x="8388424" y="2636912"/>
            <a:ext cx="4748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/>
              <a:t>F</a:t>
            </a:r>
            <a:r>
              <a:rPr lang="en-US" altLang="zh-CN" dirty="0" smtClean="0"/>
              <a:t>B</a:t>
            </a:r>
            <a:endParaRPr lang="zh-CN" altLang="en-US" dirty="0"/>
          </a:p>
        </p:txBody>
      </p:sp>
      <p:sp>
        <p:nvSpPr>
          <p:cNvPr id="75" name="矩形 74"/>
          <p:cNvSpPr/>
          <p:nvPr/>
        </p:nvSpPr>
        <p:spPr>
          <a:xfrm>
            <a:off x="7740352" y="1844824"/>
            <a:ext cx="4828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/>
              <a:t>F</a:t>
            </a:r>
            <a:r>
              <a:rPr lang="en-US" altLang="zh-CN" dirty="0" smtClean="0"/>
              <a:t>A</a:t>
            </a:r>
            <a:endParaRPr lang="zh-CN" altLang="en-US" dirty="0"/>
          </a:p>
        </p:txBody>
      </p:sp>
      <p:sp>
        <p:nvSpPr>
          <p:cNvPr id="83" name="TextBox 82"/>
          <p:cNvSpPr txBox="1"/>
          <p:nvPr/>
        </p:nvSpPr>
        <p:spPr>
          <a:xfrm>
            <a:off x="683568" y="6093296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u="sng" dirty="0" smtClean="0">
                <a:solidFill>
                  <a:srgbClr val="FF0000"/>
                </a:solidFill>
              </a:rPr>
              <a:t>   F</a:t>
            </a:r>
            <a:r>
              <a:rPr lang="en-US" altLang="zh-CN" b="1" u="sng" dirty="0" smtClean="0">
                <a:solidFill>
                  <a:srgbClr val="FF0000"/>
                </a:solidFill>
              </a:rPr>
              <a:t>A</a:t>
            </a:r>
            <a:r>
              <a:rPr lang="en-US" altLang="zh-CN" sz="2800" u="sng" dirty="0" smtClean="0">
                <a:solidFill>
                  <a:srgbClr val="FF0000"/>
                </a:solidFill>
              </a:rPr>
              <a:t>=F</a:t>
            </a:r>
            <a:r>
              <a:rPr lang="en-US" altLang="zh-CN" b="1" u="sng" dirty="0" smtClean="0">
                <a:solidFill>
                  <a:srgbClr val="FF0000"/>
                </a:solidFill>
              </a:rPr>
              <a:t>B</a:t>
            </a:r>
            <a:r>
              <a:rPr lang="en-US" altLang="zh-CN" sz="2800" u="sng" dirty="0" smtClean="0">
                <a:solidFill>
                  <a:srgbClr val="FF0000"/>
                </a:solidFill>
              </a:rPr>
              <a:t>=F</a:t>
            </a:r>
            <a:r>
              <a:rPr lang="en-US" altLang="zh-CN" b="1" u="sng" dirty="0" smtClean="0">
                <a:solidFill>
                  <a:srgbClr val="FF0000"/>
                </a:solidFill>
              </a:rPr>
              <a:t>C</a:t>
            </a:r>
            <a:endParaRPr lang="zh-CN" altLang="en-US" b="1" u="sng" dirty="0">
              <a:solidFill>
                <a:srgbClr val="FF0000"/>
              </a:solidFill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6372200" y="6093296"/>
            <a:ext cx="18722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u="sng" dirty="0" smtClean="0">
                <a:solidFill>
                  <a:srgbClr val="FF0000"/>
                </a:solidFill>
              </a:rPr>
              <a:t>   F</a:t>
            </a:r>
            <a:r>
              <a:rPr lang="en-US" altLang="zh-CN" b="1" u="sng" dirty="0" smtClean="0">
                <a:solidFill>
                  <a:srgbClr val="FF0000"/>
                </a:solidFill>
              </a:rPr>
              <a:t>A</a:t>
            </a:r>
            <a:r>
              <a:rPr lang="en-US" altLang="zh-CN" u="sng" dirty="0" smtClean="0">
                <a:solidFill>
                  <a:srgbClr val="FF0000"/>
                </a:solidFill>
              </a:rPr>
              <a:t>&lt;</a:t>
            </a:r>
            <a:r>
              <a:rPr lang="en-US" altLang="zh-CN" sz="2800" u="sng" dirty="0" smtClean="0">
                <a:solidFill>
                  <a:srgbClr val="FF0000"/>
                </a:solidFill>
              </a:rPr>
              <a:t>F</a:t>
            </a:r>
            <a:r>
              <a:rPr lang="en-US" altLang="zh-CN" b="1" u="sng" dirty="0" smtClean="0">
                <a:solidFill>
                  <a:srgbClr val="FF0000"/>
                </a:solidFill>
              </a:rPr>
              <a:t>B</a:t>
            </a:r>
            <a:r>
              <a:rPr lang="en-US" altLang="zh-CN" u="sng" dirty="0" smtClean="0">
                <a:solidFill>
                  <a:srgbClr val="FF0000"/>
                </a:solidFill>
              </a:rPr>
              <a:t>&lt;</a:t>
            </a:r>
            <a:r>
              <a:rPr lang="en-US" altLang="zh-CN" sz="2800" u="sng" dirty="0" smtClean="0">
                <a:solidFill>
                  <a:srgbClr val="FF0000"/>
                </a:solidFill>
              </a:rPr>
              <a:t>F</a:t>
            </a:r>
            <a:r>
              <a:rPr lang="en-US" altLang="zh-CN" b="1" u="sng" dirty="0" smtClean="0">
                <a:solidFill>
                  <a:srgbClr val="FF0000"/>
                </a:solidFill>
              </a:rPr>
              <a:t>C</a:t>
            </a:r>
            <a:endParaRPr lang="zh-CN" altLang="en-US" b="1" u="sng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548680"/>
            <a:ext cx="3262432" cy="7078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4000" b="1" dirty="0" smtClean="0"/>
              <a:t>六、课堂小结</a:t>
            </a:r>
            <a:endParaRPr lang="zh-CN" altLang="en-US" sz="4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051720" y="1340768"/>
            <a:ext cx="3816424" cy="523220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2060"/>
                </a:solidFill>
              </a:rPr>
              <a:t>今天我们学到了什么？</a:t>
            </a:r>
            <a:endParaRPr lang="zh-CN" altLang="en-US" sz="2800" dirty="0">
              <a:solidFill>
                <a:srgbClr val="002060"/>
              </a:solidFill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0" y="2132856"/>
            <a:ext cx="9144000" cy="2677656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3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、定滑轮：使用时，轴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固定不动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990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特点：不省力，但能改变力的方向</a:t>
            </a:r>
            <a:endParaRPr lang="en-US" altLang="zh-CN" sz="2800" dirty="0" smtClean="0"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990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、动滑轮：使用时，轴随物体一起移动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990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特点：能省力，但不能改变力的方向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990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、滑轮实质：定滑轮是等臂杠杆。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990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                      动滑轮是动力臂为阻力臂二倍的杠</a:t>
            </a:r>
            <a:r>
              <a:rPr lang="zh-CN" altLang="en-US" sz="2800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杆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                   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23728" y="5157192"/>
            <a:ext cx="3600400" cy="52322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你还想知道什么？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Administrator.PC-201512021503\Desktop\6062547_151521676309_2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24744"/>
            <a:ext cx="8617668" cy="4552889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1907704" y="2564904"/>
            <a:ext cx="63184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600" dirty="0" smtClean="0">
                <a:solidFill>
                  <a:srgbClr val="FF0066"/>
                </a:solidFill>
              </a:rPr>
              <a:t>谢谢大家</a:t>
            </a:r>
            <a:endParaRPr lang="zh-CN" altLang="en-US" sz="9600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news.xinhuanet.com/xhfk/2010-09/20/12589785_11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692696"/>
            <a:ext cx="4190231" cy="464498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131840" y="5589241"/>
            <a:ext cx="446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古人利用桔槔汲水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7409" name="Picture 1" descr="C:\Users\Administrator.PC-201512021503\Desktop\20140710124138711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620688"/>
            <a:ext cx="3168352" cy="43896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Box 7"/>
          <p:cNvSpPr txBox="1">
            <a:spLocks noChangeArrowheads="1"/>
          </p:cNvSpPr>
          <p:nvPr/>
        </p:nvSpPr>
        <p:spPr bwMode="auto">
          <a:xfrm>
            <a:off x="1403648" y="3212976"/>
            <a:ext cx="28797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charset="-122"/>
              </a:rPr>
              <a:t>旗杆</a:t>
            </a:r>
            <a:r>
              <a:rPr lang="zh-CN" altLang="en-US" sz="2800" b="1" dirty="0" smtClean="0">
                <a:latin typeface="宋体" charset="-122"/>
              </a:rPr>
              <a:t>顶部</a:t>
            </a:r>
            <a:endParaRPr lang="zh-CN" altLang="en-US" sz="2800" b="1" dirty="0">
              <a:latin typeface="宋体" charset="-122"/>
            </a:endParaRPr>
          </a:p>
        </p:txBody>
      </p:sp>
      <p:pic>
        <p:nvPicPr>
          <p:cNvPr id="5126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0"/>
            <a:ext cx="1712912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7" name="TextBox 7"/>
          <p:cNvSpPr txBox="1">
            <a:spLocks noChangeArrowheads="1"/>
          </p:cNvSpPr>
          <p:nvPr/>
        </p:nvSpPr>
        <p:spPr bwMode="auto">
          <a:xfrm>
            <a:off x="6660232" y="3284984"/>
            <a:ext cx="2299054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宋体" charset="-122"/>
              </a:rPr>
              <a:t>起重机上</a:t>
            </a:r>
            <a:endParaRPr lang="zh-CN" altLang="en-US" sz="2800" b="1" dirty="0">
              <a:latin typeface="宋体" charset="-122"/>
            </a:endParaRPr>
          </a:p>
        </p:txBody>
      </p:sp>
      <p:sp>
        <p:nvSpPr>
          <p:cNvPr id="5142" name="Text Box 22"/>
          <p:cNvSpPr txBox="1">
            <a:spLocks noChangeArrowheads="1"/>
          </p:cNvSpPr>
          <p:nvPr/>
        </p:nvSpPr>
        <p:spPr bwMode="auto">
          <a:xfrm>
            <a:off x="858193" y="400348"/>
            <a:ext cx="19859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Calibri" pitchFamily="34" charset="0"/>
              </a:rPr>
              <a:t> 想想议议</a:t>
            </a:r>
          </a:p>
        </p:txBody>
      </p:sp>
      <p:pic>
        <p:nvPicPr>
          <p:cNvPr id="5147" name="Picture 2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188640"/>
            <a:ext cx="2052638" cy="2835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" name="Picture 30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C2FFC2"/>
              </a:clrFrom>
              <a:clrTo>
                <a:srgbClr val="C2FFC2">
                  <a:alpha val="0"/>
                </a:srgbClr>
              </a:clrTo>
            </a:clrChange>
          </a:blip>
          <a:srcRect l="19414" t="18799" r="20004" b="26920"/>
          <a:stretch>
            <a:fillRect/>
          </a:stretch>
        </p:blipFill>
        <p:spPr bwMode="auto">
          <a:xfrm>
            <a:off x="467544" y="3645024"/>
            <a:ext cx="3765682" cy="2580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9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CCFF99"/>
              </a:clrFrom>
              <a:clrTo>
                <a:srgbClr val="CCFF99">
                  <a:alpha val="0"/>
                </a:srgbClr>
              </a:clrTo>
            </a:clrChange>
          </a:blip>
          <a:srcRect l="18965" t="20204" r="18965" b="19923"/>
          <a:stretch>
            <a:fillRect/>
          </a:stretch>
        </p:blipFill>
        <p:spPr bwMode="auto">
          <a:xfrm>
            <a:off x="5220072" y="3933056"/>
            <a:ext cx="3137980" cy="2469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827584" y="6334780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        窗帘上</a:t>
            </a:r>
            <a:endParaRPr lang="zh-CN" altLang="en-US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156176" y="6334780"/>
            <a:ext cx="1836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井架上</a:t>
            </a:r>
            <a:endParaRPr lang="zh-CN" altLang="en-US" sz="2800" b="1" dirty="0"/>
          </a:p>
        </p:txBody>
      </p:sp>
    </p:spTree>
    <p:controls>
      <p:control spid="13313" name="ShockwaveFlash2" r:id="rId2" imgW="3419952" imgH="3180952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71600" y="1052736"/>
            <a:ext cx="6877447" cy="52020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FFFF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zh-CN" altLang="en-US" sz="2800" b="1" dirty="0">
                <a:solidFill>
                  <a:srgbClr val="FFFFFF"/>
                </a:solidFill>
                <a:latin typeface="宋体" charset="-122"/>
              </a:rPr>
              <a:t>这些都是滑轮，请你观察它们的结构吧。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043608" y="5949280"/>
            <a:ext cx="7217559" cy="52322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FFFF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zh-CN" altLang="en-US" sz="2800" b="1" dirty="0">
                <a:solidFill>
                  <a:srgbClr val="FFFFFF"/>
                </a:solidFill>
                <a:latin typeface="宋体" charset="-122"/>
              </a:rPr>
              <a:t>滑轮：边缘有凹槽，能绕轴转动的小轮。</a:t>
            </a:r>
          </a:p>
        </p:txBody>
      </p:sp>
      <p:pic>
        <p:nvPicPr>
          <p:cNvPr id="4102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图片 9" descr="zt_20100714135802473.jpg"/>
          <p:cNvPicPr>
            <a:picLocks noChangeAspect="1"/>
          </p:cNvPicPr>
          <p:nvPr/>
        </p:nvPicPr>
        <p:blipFill>
          <a:blip r:embed="rId3" cstate="print"/>
          <a:srcRect l="5930" t="10451"/>
          <a:stretch>
            <a:fillRect/>
          </a:stretch>
        </p:blipFill>
        <p:spPr bwMode="auto">
          <a:xfrm>
            <a:off x="251520" y="2852936"/>
            <a:ext cx="2519362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2636912"/>
            <a:ext cx="2352675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1547664" y="1844824"/>
            <a:ext cx="5976664" cy="3600400"/>
            <a:chOff x="1938" y="903"/>
            <a:chExt cx="1871" cy="1318"/>
          </a:xfrm>
        </p:grpSpPr>
        <p:pic>
          <p:nvPicPr>
            <p:cNvPr id="4115" name="Picture 19" descr="滑轮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973" y="969"/>
              <a:ext cx="1836" cy="1252"/>
            </a:xfrm>
            <a:prstGeom prst="rect">
              <a:avLst/>
            </a:prstGeom>
            <a:noFill/>
          </p:spPr>
        </p:pic>
        <p:sp>
          <p:nvSpPr>
            <p:cNvPr id="4116" name="Rectangle 20"/>
            <p:cNvSpPr>
              <a:spLocks noChangeArrowheads="1"/>
            </p:cNvSpPr>
            <p:nvPr/>
          </p:nvSpPr>
          <p:spPr bwMode="auto">
            <a:xfrm>
              <a:off x="1938" y="903"/>
              <a:ext cx="1849" cy="1290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2" name="圆角矩形标注 11"/>
          <p:cNvSpPr>
            <a:spLocks noChangeArrowheads="1"/>
          </p:cNvSpPr>
          <p:nvPr/>
        </p:nvSpPr>
        <p:spPr bwMode="auto">
          <a:xfrm>
            <a:off x="7308304" y="1700808"/>
            <a:ext cx="914400" cy="469900"/>
          </a:xfrm>
          <a:prstGeom prst="wedgeRoundRectCallout">
            <a:avLst>
              <a:gd name="adj1" fmla="val -170486"/>
              <a:gd name="adj2" fmla="val 214866"/>
              <a:gd name="adj3" fmla="val 16667"/>
            </a:avLst>
          </a:prstGeom>
          <a:solidFill>
            <a:schemeClr val="accent1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400" b="1" dirty="0">
                <a:solidFill>
                  <a:srgbClr val="FFFFFF"/>
                </a:solidFill>
                <a:latin typeface="Calibri" pitchFamily="34" charset="0"/>
              </a:rPr>
              <a:t>凹槽</a:t>
            </a:r>
          </a:p>
        </p:txBody>
      </p:sp>
      <p:sp>
        <p:nvSpPr>
          <p:cNvPr id="13" name="圆角矩形标注 12"/>
          <p:cNvSpPr>
            <a:spLocks noChangeArrowheads="1"/>
          </p:cNvSpPr>
          <p:nvPr/>
        </p:nvSpPr>
        <p:spPr bwMode="auto">
          <a:xfrm>
            <a:off x="4644008" y="4725144"/>
            <a:ext cx="625475" cy="360362"/>
          </a:xfrm>
          <a:prstGeom prst="wedgeRoundRectCallout">
            <a:avLst>
              <a:gd name="adj1" fmla="val -16245"/>
              <a:gd name="adj2" fmla="val -396255"/>
              <a:gd name="adj3" fmla="val 16667"/>
            </a:avLst>
          </a:prstGeom>
          <a:solidFill>
            <a:schemeClr val="accent1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400" b="1" dirty="0">
                <a:solidFill>
                  <a:srgbClr val="FFFFFF"/>
                </a:solidFill>
                <a:latin typeface="Calibri" pitchFamily="34" charset="0"/>
              </a:rPr>
              <a:t>轴</a:t>
            </a:r>
          </a:p>
        </p:txBody>
      </p:sp>
      <p:sp>
        <p:nvSpPr>
          <p:cNvPr id="14" name="圆角矩形标注 13"/>
          <p:cNvSpPr>
            <a:spLocks noChangeArrowheads="1"/>
          </p:cNvSpPr>
          <p:nvPr/>
        </p:nvSpPr>
        <p:spPr bwMode="auto">
          <a:xfrm>
            <a:off x="5292080" y="1556792"/>
            <a:ext cx="914400" cy="469900"/>
          </a:xfrm>
          <a:prstGeom prst="wedgeRoundRectCallout">
            <a:avLst>
              <a:gd name="adj1" fmla="val -42708"/>
              <a:gd name="adj2" fmla="val 195269"/>
              <a:gd name="adj3" fmla="val 16667"/>
            </a:avLst>
          </a:prstGeom>
          <a:solidFill>
            <a:schemeClr val="accent1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400" b="1" dirty="0">
                <a:solidFill>
                  <a:srgbClr val="FFFFFF"/>
                </a:solidFill>
                <a:latin typeface="Calibri" pitchFamily="34" charset="0"/>
              </a:rPr>
              <a:t>小轮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245" y="132736"/>
            <a:ext cx="6696744" cy="76944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/>
              <a:t>活动一：认识滑轮</a:t>
            </a:r>
            <a:endParaRPr lang="zh-CN" alt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ddd"/>
          <p:cNvPicPr>
            <a:picLocks noChangeAspect="1" noChangeArrowheads="1"/>
          </p:cNvPicPr>
          <p:nvPr/>
        </p:nvPicPr>
        <p:blipFill>
          <a:blip r:embed="rId2" cstate="print">
            <a:lum bright="-24000" contrast="2000"/>
          </a:blip>
          <a:srcRect/>
          <a:stretch>
            <a:fillRect/>
          </a:stretch>
        </p:blipFill>
        <p:spPr bwMode="auto">
          <a:xfrm>
            <a:off x="2987824" y="4365104"/>
            <a:ext cx="5484813" cy="150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7" name="Rectangle 3"/>
          <p:cNvSpPr>
            <a:spLocks noChangeArrowheads="1"/>
          </p:cNvSpPr>
          <p:nvPr/>
        </p:nvSpPr>
        <p:spPr bwMode="auto">
          <a:xfrm>
            <a:off x="431918" y="1238426"/>
            <a:ext cx="83058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en-US" altLang="zh-CN" sz="4400" b="1" dirty="0" smtClean="0">
                <a:solidFill>
                  <a:srgbClr val="003300"/>
                </a:solidFill>
                <a:latin typeface="宋体" charset="-122"/>
              </a:rPr>
              <a:t>   </a:t>
            </a:r>
            <a:r>
              <a:rPr kumimoji="1" lang="zh-CN" altLang="en-US" sz="4800" b="1" dirty="0" smtClean="0">
                <a:solidFill>
                  <a:srgbClr val="003300"/>
                </a:solidFill>
                <a:latin typeface="楷体" pitchFamily="49" charset="-122"/>
                <a:ea typeface="楷体" pitchFamily="49" charset="-122"/>
              </a:rPr>
              <a:t>利用</a:t>
            </a:r>
            <a:r>
              <a:rPr kumimoji="1" lang="zh-CN" altLang="en-US" sz="48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滑轮和铁架台、</a:t>
            </a:r>
            <a:r>
              <a:rPr kumimoji="1" lang="zh-CN" altLang="en-US" sz="4800" b="1" dirty="0" smtClean="0">
                <a:solidFill>
                  <a:srgbClr val="003300"/>
                </a:solidFill>
                <a:latin typeface="楷体" pitchFamily="49" charset="-122"/>
                <a:ea typeface="楷体" pitchFamily="49" charset="-122"/>
              </a:rPr>
              <a:t>通过拉动</a:t>
            </a:r>
            <a:r>
              <a:rPr kumimoji="1" lang="zh-CN" altLang="en-US" sz="48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细绳</a:t>
            </a:r>
            <a:r>
              <a:rPr kumimoji="1" lang="zh-CN" altLang="en-US" sz="4800" b="1" dirty="0" smtClean="0">
                <a:solidFill>
                  <a:srgbClr val="003300"/>
                </a:solidFill>
                <a:latin typeface="楷体" pitchFamily="49" charset="-122"/>
                <a:ea typeface="楷体" pitchFamily="49" charset="-122"/>
              </a:rPr>
              <a:t>提起重物，试一试，看看有几种方法？</a:t>
            </a:r>
            <a:endParaRPr kumimoji="1" lang="zh-CN" altLang="en-US" sz="4800" b="1" dirty="0">
              <a:solidFill>
                <a:srgbClr val="003300"/>
              </a:solidFill>
              <a:latin typeface="楷体" pitchFamily="49" charset="-122"/>
              <a:ea typeface="楷体" pitchFamily="49" charset="-122"/>
            </a:endParaRPr>
          </a:p>
          <a:p>
            <a:endParaRPr kumimoji="1" lang="en-US" altLang="zh-CN" sz="3600" dirty="0">
              <a:solidFill>
                <a:srgbClr val="003300"/>
              </a:solidFill>
              <a:latin typeface="宋体" charset="-122"/>
            </a:endParaRPr>
          </a:p>
        </p:txBody>
      </p:sp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0" y="188640"/>
            <a:ext cx="9144000" cy="830997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 dirty="0" smtClean="0">
                <a:solidFill>
                  <a:srgbClr val="0070C0"/>
                </a:solidFill>
                <a:latin typeface="Times New Roman" pitchFamily="18" charset="0"/>
                <a:ea typeface="华文彩云" pitchFamily="2" charset="-122"/>
              </a:rPr>
              <a:t>活动二</a:t>
            </a:r>
            <a:endParaRPr kumimoji="1" lang="zh-CN" altLang="en-US" sz="4800" b="1" dirty="0">
              <a:solidFill>
                <a:srgbClr val="0070C0"/>
              </a:solidFill>
              <a:latin typeface="Times New Roman" pitchFamily="18" charset="0"/>
              <a:ea typeface="华文彩云" pitchFamily="2" charset="-122"/>
            </a:endParaRP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0" y="2492896"/>
            <a:ext cx="9144000" cy="1336675"/>
            <a:chOff x="0" y="842"/>
            <a:chExt cx="5760" cy="842"/>
          </a:xfrm>
        </p:grpSpPr>
        <p:sp>
          <p:nvSpPr>
            <p:cNvPr id="67601" name="Rectangle 7"/>
            <p:cNvSpPr>
              <a:spLocks noChangeArrowheads="1"/>
            </p:cNvSpPr>
            <p:nvPr/>
          </p:nvSpPr>
          <p:spPr bwMode="auto">
            <a:xfrm>
              <a:off x="0" y="842"/>
              <a:ext cx="4140" cy="8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zh-CN">
                <a:solidFill>
                  <a:srgbClr val="003300"/>
                </a:solidFill>
              </a:endParaRPr>
            </a:p>
          </p:txBody>
        </p:sp>
        <p:sp>
          <p:nvSpPr>
            <p:cNvPr id="67602" name="Rectangle 8"/>
            <p:cNvSpPr>
              <a:spLocks noChangeArrowheads="1"/>
            </p:cNvSpPr>
            <p:nvPr/>
          </p:nvSpPr>
          <p:spPr bwMode="auto">
            <a:xfrm>
              <a:off x="0" y="842"/>
              <a:ext cx="5760" cy="7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kumimoji="1" lang="en-US" altLang="zh-CN" sz="2400" dirty="0">
                  <a:solidFill>
                    <a:srgbClr val="003300"/>
                  </a:solidFill>
                  <a:latin typeface="Times New Roman" pitchFamily="18" charset="0"/>
                </a:rPr>
                <a:t>  </a:t>
              </a:r>
              <a:r>
                <a:rPr kumimoji="1" lang="en-US" altLang="zh-CN" sz="7500" dirty="0">
                  <a:solidFill>
                    <a:srgbClr val="003300"/>
                  </a:solidFill>
                  <a:latin typeface="Times New Roman" pitchFamily="18" charset="0"/>
                </a:rPr>
                <a:t> </a:t>
              </a:r>
              <a:r>
                <a:rPr kumimoji="1" lang="en-US" altLang="zh-CN" sz="2400" dirty="0">
                  <a:solidFill>
                    <a:srgbClr val="003300"/>
                  </a:solidFill>
                  <a:latin typeface="Times New Roman" pitchFamily="18" charset="0"/>
                </a:rPr>
                <a:t>           </a:t>
              </a:r>
            </a:p>
          </p:txBody>
        </p:sp>
      </p:grp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250825" y="4508500"/>
            <a:ext cx="1763713" cy="1763713"/>
            <a:chOff x="1152" y="1517"/>
            <a:chExt cx="1111" cy="1111"/>
          </a:xfrm>
        </p:grpSpPr>
        <p:sp>
          <p:nvSpPr>
            <p:cNvPr id="67598" name="Oval 12"/>
            <p:cNvSpPr>
              <a:spLocks noChangeArrowheads="1"/>
            </p:cNvSpPr>
            <p:nvPr/>
          </p:nvSpPr>
          <p:spPr bwMode="auto">
            <a:xfrm>
              <a:off x="1152" y="1517"/>
              <a:ext cx="1111" cy="1111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8F8F8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3300"/>
                </a:solidFill>
              </a:endParaRPr>
            </a:p>
          </p:txBody>
        </p:sp>
        <p:sp>
          <p:nvSpPr>
            <p:cNvPr id="67599" name="Oval 13"/>
            <p:cNvSpPr>
              <a:spLocks noChangeArrowheads="1"/>
            </p:cNvSpPr>
            <p:nvPr/>
          </p:nvSpPr>
          <p:spPr bwMode="auto">
            <a:xfrm>
              <a:off x="1306" y="1671"/>
              <a:ext cx="803" cy="803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000000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3300"/>
                </a:solidFill>
              </a:endParaRPr>
            </a:p>
          </p:txBody>
        </p:sp>
        <p:sp>
          <p:nvSpPr>
            <p:cNvPr id="67600" name="Oval 14"/>
            <p:cNvSpPr>
              <a:spLocks noChangeArrowheads="1"/>
            </p:cNvSpPr>
            <p:nvPr/>
          </p:nvSpPr>
          <p:spPr bwMode="auto">
            <a:xfrm>
              <a:off x="1461" y="1826"/>
              <a:ext cx="493" cy="493"/>
            </a:xfrm>
            <a:prstGeom prst="ellipse">
              <a:avLst/>
            </a:prstGeom>
            <a:gradFill rotWithShape="0">
              <a:gsLst>
                <a:gs pos="0">
                  <a:srgbClr val="808080"/>
                </a:gs>
                <a:gs pos="100000">
                  <a:srgbClr val="969696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3300"/>
                </a:solidFill>
              </a:endParaRPr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899592" y="3962400"/>
            <a:ext cx="504825" cy="2895600"/>
            <a:chOff x="3370" y="1152"/>
            <a:chExt cx="318" cy="1824"/>
          </a:xfrm>
        </p:grpSpPr>
        <p:sp>
          <p:nvSpPr>
            <p:cNvPr id="67594" name="Rectangle 16"/>
            <p:cNvSpPr>
              <a:spLocks noChangeArrowheads="1"/>
            </p:cNvSpPr>
            <p:nvPr/>
          </p:nvSpPr>
          <p:spPr bwMode="auto">
            <a:xfrm>
              <a:off x="3408" y="1440"/>
              <a:ext cx="240" cy="1248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solidFill>
                  <a:srgbClr val="003300"/>
                </a:solidFill>
              </a:endParaRPr>
            </a:p>
          </p:txBody>
        </p:sp>
        <p:sp>
          <p:nvSpPr>
            <p:cNvPr id="67595" name="Oval 17"/>
            <p:cNvSpPr>
              <a:spLocks noChangeArrowheads="1"/>
            </p:cNvSpPr>
            <p:nvPr/>
          </p:nvSpPr>
          <p:spPr bwMode="auto">
            <a:xfrm>
              <a:off x="3432" y="1990"/>
              <a:ext cx="185" cy="185"/>
            </a:xfrm>
            <a:prstGeom prst="ellipse">
              <a:avLst/>
            </a:prstGeom>
            <a:solidFill>
              <a:srgbClr val="3333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3300"/>
                </a:solidFill>
              </a:endParaRPr>
            </a:p>
          </p:txBody>
        </p:sp>
        <p:sp>
          <p:nvSpPr>
            <p:cNvPr id="67596" name="Freeform 18"/>
            <p:cNvSpPr>
              <a:spLocks/>
            </p:cNvSpPr>
            <p:nvPr/>
          </p:nvSpPr>
          <p:spPr bwMode="auto">
            <a:xfrm rot="110439">
              <a:off x="3448" y="2688"/>
              <a:ext cx="240" cy="288"/>
            </a:xfrm>
            <a:custGeom>
              <a:avLst/>
              <a:gdLst>
                <a:gd name="T0" fmla="*/ 0 w 2020"/>
                <a:gd name="T1" fmla="*/ 0 h 2594"/>
                <a:gd name="T2" fmla="*/ 0 w 2020"/>
                <a:gd name="T3" fmla="*/ 0 h 2594"/>
                <a:gd name="T4" fmla="*/ 0 w 2020"/>
                <a:gd name="T5" fmla="*/ 0 h 2594"/>
                <a:gd name="T6" fmla="*/ 0 w 2020"/>
                <a:gd name="T7" fmla="*/ 0 h 2594"/>
                <a:gd name="T8" fmla="*/ 0 w 2020"/>
                <a:gd name="T9" fmla="*/ 0 h 2594"/>
                <a:gd name="T10" fmla="*/ 0 w 2020"/>
                <a:gd name="T11" fmla="*/ 0 h 2594"/>
                <a:gd name="T12" fmla="*/ 0 w 2020"/>
                <a:gd name="T13" fmla="*/ 0 h 2594"/>
                <a:gd name="T14" fmla="*/ 0 w 2020"/>
                <a:gd name="T15" fmla="*/ 0 h 2594"/>
                <a:gd name="T16" fmla="*/ 0 w 2020"/>
                <a:gd name="T17" fmla="*/ 0 h 2594"/>
                <a:gd name="T18" fmla="*/ 0 w 2020"/>
                <a:gd name="T19" fmla="*/ 0 h 2594"/>
                <a:gd name="T20" fmla="*/ 0 w 2020"/>
                <a:gd name="T21" fmla="*/ 0 h 2594"/>
                <a:gd name="T22" fmla="*/ 0 w 2020"/>
                <a:gd name="T23" fmla="*/ 0 h 2594"/>
                <a:gd name="T24" fmla="*/ 0 w 2020"/>
                <a:gd name="T25" fmla="*/ 0 h 2594"/>
                <a:gd name="T26" fmla="*/ 0 w 2020"/>
                <a:gd name="T27" fmla="*/ 0 h 2594"/>
                <a:gd name="T28" fmla="*/ 0 w 2020"/>
                <a:gd name="T29" fmla="*/ 0 h 2594"/>
                <a:gd name="T30" fmla="*/ 0 w 2020"/>
                <a:gd name="T31" fmla="*/ 0 h 2594"/>
                <a:gd name="T32" fmla="*/ 0 w 2020"/>
                <a:gd name="T33" fmla="*/ 0 h 2594"/>
                <a:gd name="T34" fmla="*/ 0 w 2020"/>
                <a:gd name="T35" fmla="*/ 0 h 2594"/>
                <a:gd name="T36" fmla="*/ 0 w 2020"/>
                <a:gd name="T37" fmla="*/ 0 h 2594"/>
                <a:gd name="T38" fmla="*/ 0 w 2020"/>
                <a:gd name="T39" fmla="*/ 0 h 2594"/>
                <a:gd name="T40" fmla="*/ 0 w 2020"/>
                <a:gd name="T41" fmla="*/ 0 h 2594"/>
                <a:gd name="T42" fmla="*/ 0 w 2020"/>
                <a:gd name="T43" fmla="*/ 0 h 2594"/>
                <a:gd name="T44" fmla="*/ 0 w 2020"/>
                <a:gd name="T45" fmla="*/ 0 h 2594"/>
                <a:gd name="T46" fmla="*/ 0 w 2020"/>
                <a:gd name="T47" fmla="*/ 0 h 2594"/>
                <a:gd name="T48" fmla="*/ 0 w 2020"/>
                <a:gd name="T49" fmla="*/ 0 h 2594"/>
                <a:gd name="T50" fmla="*/ 0 w 2020"/>
                <a:gd name="T51" fmla="*/ 0 h 259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020"/>
                <a:gd name="T79" fmla="*/ 0 h 2594"/>
                <a:gd name="T80" fmla="*/ 2020 w 2020"/>
                <a:gd name="T81" fmla="*/ 2594 h 259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597" name="Freeform 19"/>
            <p:cNvSpPr>
              <a:spLocks/>
            </p:cNvSpPr>
            <p:nvPr/>
          </p:nvSpPr>
          <p:spPr bwMode="auto">
            <a:xfrm rot="110439" flipH="1" flipV="1">
              <a:off x="3370" y="1152"/>
              <a:ext cx="240" cy="288"/>
            </a:xfrm>
            <a:custGeom>
              <a:avLst/>
              <a:gdLst>
                <a:gd name="T0" fmla="*/ 0 w 2020"/>
                <a:gd name="T1" fmla="*/ 0 h 2594"/>
                <a:gd name="T2" fmla="*/ 0 w 2020"/>
                <a:gd name="T3" fmla="*/ 0 h 2594"/>
                <a:gd name="T4" fmla="*/ 0 w 2020"/>
                <a:gd name="T5" fmla="*/ 0 h 2594"/>
                <a:gd name="T6" fmla="*/ 0 w 2020"/>
                <a:gd name="T7" fmla="*/ 0 h 2594"/>
                <a:gd name="T8" fmla="*/ 0 w 2020"/>
                <a:gd name="T9" fmla="*/ 0 h 2594"/>
                <a:gd name="T10" fmla="*/ 0 w 2020"/>
                <a:gd name="T11" fmla="*/ 0 h 2594"/>
                <a:gd name="T12" fmla="*/ 0 w 2020"/>
                <a:gd name="T13" fmla="*/ 0 h 2594"/>
                <a:gd name="T14" fmla="*/ 0 w 2020"/>
                <a:gd name="T15" fmla="*/ 0 h 2594"/>
                <a:gd name="T16" fmla="*/ 0 w 2020"/>
                <a:gd name="T17" fmla="*/ 0 h 2594"/>
                <a:gd name="T18" fmla="*/ 0 w 2020"/>
                <a:gd name="T19" fmla="*/ 0 h 2594"/>
                <a:gd name="T20" fmla="*/ 0 w 2020"/>
                <a:gd name="T21" fmla="*/ 0 h 2594"/>
                <a:gd name="T22" fmla="*/ 0 w 2020"/>
                <a:gd name="T23" fmla="*/ 0 h 2594"/>
                <a:gd name="T24" fmla="*/ 0 w 2020"/>
                <a:gd name="T25" fmla="*/ 0 h 2594"/>
                <a:gd name="T26" fmla="*/ 0 w 2020"/>
                <a:gd name="T27" fmla="*/ 0 h 2594"/>
                <a:gd name="T28" fmla="*/ 0 w 2020"/>
                <a:gd name="T29" fmla="*/ 0 h 2594"/>
                <a:gd name="T30" fmla="*/ 0 w 2020"/>
                <a:gd name="T31" fmla="*/ 0 h 2594"/>
                <a:gd name="T32" fmla="*/ 0 w 2020"/>
                <a:gd name="T33" fmla="*/ 0 h 2594"/>
                <a:gd name="T34" fmla="*/ 0 w 2020"/>
                <a:gd name="T35" fmla="*/ 0 h 2594"/>
                <a:gd name="T36" fmla="*/ 0 w 2020"/>
                <a:gd name="T37" fmla="*/ 0 h 2594"/>
                <a:gd name="T38" fmla="*/ 0 w 2020"/>
                <a:gd name="T39" fmla="*/ 0 h 2594"/>
                <a:gd name="T40" fmla="*/ 0 w 2020"/>
                <a:gd name="T41" fmla="*/ 0 h 2594"/>
                <a:gd name="T42" fmla="*/ 0 w 2020"/>
                <a:gd name="T43" fmla="*/ 0 h 2594"/>
                <a:gd name="T44" fmla="*/ 0 w 2020"/>
                <a:gd name="T45" fmla="*/ 0 h 2594"/>
                <a:gd name="T46" fmla="*/ 0 w 2020"/>
                <a:gd name="T47" fmla="*/ 0 h 2594"/>
                <a:gd name="T48" fmla="*/ 0 w 2020"/>
                <a:gd name="T49" fmla="*/ 0 h 2594"/>
                <a:gd name="T50" fmla="*/ 0 w 2020"/>
                <a:gd name="T51" fmla="*/ 0 h 259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020"/>
                <a:gd name="T79" fmla="*/ 0 h 2594"/>
                <a:gd name="T80" fmla="*/ 2020 w 2020"/>
                <a:gd name="T81" fmla="*/ 2594 h 259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10800000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32656"/>
            <a:ext cx="83164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对比滑轮的</a:t>
            </a:r>
            <a:r>
              <a:rPr lang="en-US" altLang="zh-CN" sz="40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种工作状态：</a:t>
            </a:r>
            <a:endParaRPr lang="zh-CN" altLang="en-US" sz="40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733256"/>
            <a:ext cx="44279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定滑轮：使用时，轴固定不动           </a:t>
            </a:r>
            <a:endParaRPr lang="en-US" altLang="zh-CN" sz="2400" b="1" dirty="0" smtClean="0"/>
          </a:p>
          <a:p>
            <a:r>
              <a:rPr lang="en-US" altLang="zh-CN" sz="2400" b="1" dirty="0" smtClean="0"/>
              <a:t>                   </a:t>
            </a:r>
            <a:r>
              <a:rPr lang="zh-CN" altLang="en-US" sz="2400" b="1" dirty="0" smtClean="0"/>
              <a:t>的滑轮。</a:t>
            </a:r>
            <a:endParaRPr lang="zh-CN" altLang="en-US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967536" y="5661248"/>
            <a:ext cx="41764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动滑轮：使用时，轴随物体一 </a:t>
            </a:r>
            <a:endParaRPr lang="en-US" altLang="zh-CN" sz="2400" b="1" dirty="0" smtClean="0"/>
          </a:p>
          <a:p>
            <a:r>
              <a:rPr lang="en-US" altLang="zh-CN" sz="2400" b="1" dirty="0" smtClean="0"/>
              <a:t>                   </a:t>
            </a:r>
            <a:r>
              <a:rPr lang="zh-CN" altLang="en-US" sz="2400" b="1" dirty="0" smtClean="0"/>
              <a:t>起移动的滑轮。</a:t>
            </a:r>
            <a:endParaRPr lang="zh-CN" altLang="en-US" dirty="0"/>
          </a:p>
        </p:txBody>
      </p:sp>
    </p:spTree>
    <p:controls>
      <p:control spid="33794" name="ShockwaveFlash1" r:id="rId2" imgW="4427400" imgH="4032839"/>
      <p:control spid="33795" name="ShockwaveFlash2" r:id="rId3" imgW="4317712" imgH="3960857"/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467544" y="3780328"/>
            <a:ext cx="8136904" cy="116955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宋体" charset="-122"/>
              </a:rPr>
              <a:t>结论：</a:t>
            </a:r>
          </a:p>
          <a:p>
            <a:pPr algn="just">
              <a:lnSpc>
                <a:spcPct val="125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宋体" charset="-122"/>
              </a:rPr>
              <a:t>    使用定滑轮不省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charset="-122"/>
              </a:rPr>
              <a:t>力，但</a:t>
            </a:r>
            <a:r>
              <a:rPr lang="zh-CN" altLang="en-US" sz="2800" b="1" dirty="0">
                <a:solidFill>
                  <a:srgbClr val="0000FF"/>
                </a:solidFill>
                <a:latin typeface="宋体" charset="-122"/>
              </a:rPr>
              <a:t>可以改变力的方向。</a:t>
            </a:r>
          </a:p>
        </p:txBody>
      </p:sp>
      <p:pic>
        <p:nvPicPr>
          <p:cNvPr id="6148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Text Box 4"/>
          <p:cNvSpPr txBox="1">
            <a:spLocks noChangeArrowheads="1"/>
          </p:cNvSpPr>
          <p:nvPr/>
        </p:nvSpPr>
        <p:spPr bwMode="auto">
          <a:xfrm>
            <a:off x="0" y="1"/>
            <a:ext cx="9144000" cy="101566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4800" b="1" dirty="0" smtClean="0">
                <a:solidFill>
                  <a:srgbClr val="0066CC"/>
                </a:solidFill>
                <a:latin typeface="宋体" charset="-122"/>
              </a:rPr>
              <a:t>活动三：  探究滑轮的使用特点</a:t>
            </a:r>
            <a:endParaRPr lang="en-US" altLang="zh-CN" sz="4800" b="1" dirty="0">
              <a:solidFill>
                <a:srgbClr val="0066CC"/>
              </a:solidFill>
              <a:latin typeface="宋体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5048" y="908720"/>
            <a:ext cx="85689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1</a:t>
            </a:r>
            <a:r>
              <a:rPr lang="zh-CN" altLang="en-US" sz="2800" dirty="0" smtClean="0"/>
              <a:t>、为了探究使用滑轮是否省力，我们需要测量哪些</a:t>
            </a:r>
            <a:endParaRPr lang="en-US" altLang="zh-CN" sz="2800" dirty="0" smtClean="0"/>
          </a:p>
          <a:p>
            <a:r>
              <a:rPr lang="zh-CN" altLang="en-US" sz="2800" dirty="0" smtClean="0"/>
              <a:t>      物理量？使用弹簧测力计要注意什么？</a:t>
            </a:r>
            <a:endParaRPr lang="zh-CN" alt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539552" y="3068960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3</a:t>
            </a:r>
            <a:r>
              <a:rPr lang="zh-CN" altLang="en-US" sz="2800" dirty="0" smtClean="0"/>
              <a:t>、怎样设计记录实验数据的表格？</a:t>
            </a:r>
            <a:endParaRPr lang="zh-CN" alt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467544" y="5517232"/>
            <a:ext cx="8208912" cy="63094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宋体" charset="-122"/>
              </a:rPr>
              <a:t>    使用动滑轮可以省力； 但不能改变力的方向</a:t>
            </a:r>
            <a:endParaRPr lang="zh-CN" alt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611560" y="1916832"/>
            <a:ext cx="790793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2</a:t>
            </a:r>
            <a:r>
              <a:rPr lang="zh-CN" altLang="en-US" sz="2800" dirty="0" smtClean="0"/>
              <a:t>、能做一组实验便得出结论吗？为什么？怎样获</a:t>
            </a:r>
            <a:endParaRPr lang="en-US" altLang="zh-CN" sz="2800" dirty="0" smtClean="0"/>
          </a:p>
          <a:p>
            <a:r>
              <a:rPr lang="zh-CN" altLang="en-US" sz="2800" dirty="0" smtClean="0"/>
              <a:t>得多组数据？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联系 1"/>
          <p:cNvSpPr/>
          <p:nvPr/>
        </p:nvSpPr>
        <p:spPr>
          <a:xfrm>
            <a:off x="611560" y="2060848"/>
            <a:ext cx="1440160" cy="1440160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</a:rPr>
              <a:t>●</a:t>
            </a:r>
            <a:endParaRPr lang="zh-CN" altLang="en-US" sz="1200" dirty="0">
              <a:solidFill>
                <a:schemeClr val="tx1"/>
              </a:solidFill>
            </a:endParaRPr>
          </a:p>
        </p:txBody>
      </p:sp>
      <p:sp>
        <p:nvSpPr>
          <p:cNvPr id="3" name="流程图: 联系 2"/>
          <p:cNvSpPr/>
          <p:nvPr/>
        </p:nvSpPr>
        <p:spPr>
          <a:xfrm>
            <a:off x="2987824" y="2276872"/>
            <a:ext cx="1440160" cy="864096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</a:rPr>
              <a:t>●</a:t>
            </a:r>
            <a:endParaRPr lang="zh-CN" altLang="en-US" sz="1200" dirty="0">
              <a:solidFill>
                <a:schemeClr val="tx1"/>
              </a:solidFill>
            </a:endParaRPr>
          </a:p>
        </p:txBody>
      </p:sp>
      <p:sp>
        <p:nvSpPr>
          <p:cNvPr id="4" name="流程图: 联系 3"/>
          <p:cNvSpPr/>
          <p:nvPr/>
        </p:nvSpPr>
        <p:spPr>
          <a:xfrm>
            <a:off x="5292080" y="2564904"/>
            <a:ext cx="1440160" cy="432048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</a:rPr>
              <a:t>●</a:t>
            </a:r>
            <a:endParaRPr lang="zh-CN" altLang="en-US" sz="1200" dirty="0">
              <a:solidFill>
                <a:schemeClr val="tx1"/>
              </a:solidFill>
            </a:endParaRPr>
          </a:p>
        </p:txBody>
      </p:sp>
      <p:sp>
        <p:nvSpPr>
          <p:cNvPr id="5" name="流程图: 联系 4"/>
          <p:cNvSpPr/>
          <p:nvPr/>
        </p:nvSpPr>
        <p:spPr>
          <a:xfrm>
            <a:off x="7308304" y="2780928"/>
            <a:ext cx="1440160" cy="72008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100" dirty="0" smtClean="0">
                <a:solidFill>
                  <a:prstClr val="black"/>
                </a:solidFill>
              </a:rPr>
              <a:t>●</a:t>
            </a:r>
            <a:endParaRPr lang="zh-CN" altLang="en-US" sz="1100" dirty="0">
              <a:solidFill>
                <a:prstClr val="black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83568" y="1628800"/>
            <a:ext cx="1296144" cy="0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1547664" y="1412776"/>
            <a:ext cx="288032" cy="2160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1259632" y="1412776"/>
            <a:ext cx="288032" cy="2160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971600" y="1412776"/>
            <a:ext cx="288032" cy="2160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683568" y="1412776"/>
            <a:ext cx="288032" cy="2160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3059832" y="1628800"/>
            <a:ext cx="1296144" cy="0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364088" y="1628800"/>
            <a:ext cx="1296144" cy="0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7380312" y="1700808"/>
            <a:ext cx="1296144" cy="0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323528" y="4581128"/>
            <a:ext cx="57606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8" name="直接箭头连接符 37"/>
          <p:cNvCxnSpPr/>
          <p:nvPr/>
        </p:nvCxnSpPr>
        <p:spPr>
          <a:xfrm>
            <a:off x="2051720" y="2924944"/>
            <a:ext cx="0" cy="108012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6012160" y="1628800"/>
            <a:ext cx="0" cy="108012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3707904" y="1628800"/>
            <a:ext cx="0" cy="108012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2699792" y="4509120"/>
            <a:ext cx="57606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5076056" y="4581128"/>
            <a:ext cx="57606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1" name="直接箭头连接符 50"/>
          <p:cNvCxnSpPr/>
          <p:nvPr/>
        </p:nvCxnSpPr>
        <p:spPr>
          <a:xfrm>
            <a:off x="4427984" y="2780928"/>
            <a:ext cx="0" cy="108012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箭头连接符 51"/>
          <p:cNvCxnSpPr/>
          <p:nvPr/>
        </p:nvCxnSpPr>
        <p:spPr>
          <a:xfrm>
            <a:off x="6732240" y="2780928"/>
            <a:ext cx="0" cy="108012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H="1">
            <a:off x="1835696" y="1412776"/>
            <a:ext cx="288032" cy="2160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4211960" y="1412776"/>
            <a:ext cx="288032" cy="2160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3923928" y="1412776"/>
            <a:ext cx="288032" cy="2160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H="1">
            <a:off x="3635896" y="1412776"/>
            <a:ext cx="288032" cy="2160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H="1">
            <a:off x="3347864" y="1412776"/>
            <a:ext cx="288032" cy="2160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H="1">
            <a:off x="3059832" y="1412776"/>
            <a:ext cx="288032" cy="2160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H="1">
            <a:off x="6516216" y="1412776"/>
            <a:ext cx="288032" cy="2160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H="1">
            <a:off x="6228184" y="1412776"/>
            <a:ext cx="288032" cy="2160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H="1">
            <a:off x="5940152" y="1412776"/>
            <a:ext cx="288032" cy="2160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H="1">
            <a:off x="5652120" y="1412776"/>
            <a:ext cx="288032" cy="2160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H="1">
            <a:off x="5364088" y="1412776"/>
            <a:ext cx="288032" cy="2160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H="1">
            <a:off x="7380312" y="1484784"/>
            <a:ext cx="288032" cy="2160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>
            <a:off x="7668344" y="1484784"/>
            <a:ext cx="288032" cy="2160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>
            <a:off x="7956376" y="1484784"/>
            <a:ext cx="288032" cy="2160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H="1">
            <a:off x="8244408" y="1484784"/>
            <a:ext cx="288032" cy="2160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flipH="1">
            <a:off x="8532440" y="1484784"/>
            <a:ext cx="288032" cy="2160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8028384" y="1700808"/>
            <a:ext cx="0" cy="108012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箭头连接符 71"/>
          <p:cNvCxnSpPr/>
          <p:nvPr/>
        </p:nvCxnSpPr>
        <p:spPr>
          <a:xfrm>
            <a:off x="8748464" y="2780928"/>
            <a:ext cx="0" cy="108012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矩形 72"/>
          <p:cNvSpPr/>
          <p:nvPr/>
        </p:nvSpPr>
        <p:spPr>
          <a:xfrm>
            <a:off x="7020272" y="4581128"/>
            <a:ext cx="57606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9" name="直接连接符 78"/>
          <p:cNvCxnSpPr/>
          <p:nvPr/>
        </p:nvCxnSpPr>
        <p:spPr>
          <a:xfrm>
            <a:off x="1331640" y="1628800"/>
            <a:ext cx="0" cy="108012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1763688" y="4005064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F</a:t>
            </a:r>
            <a:r>
              <a:rPr lang="en-US" altLang="zh-CN" b="1" dirty="0" smtClean="0"/>
              <a:t>1</a:t>
            </a:r>
            <a:endParaRPr lang="zh-CN" altLang="en-US" b="1" dirty="0"/>
          </a:p>
        </p:txBody>
      </p:sp>
      <p:sp>
        <p:nvSpPr>
          <p:cNvPr id="82" name="TextBox 81"/>
          <p:cNvSpPr txBox="1"/>
          <p:nvPr/>
        </p:nvSpPr>
        <p:spPr>
          <a:xfrm>
            <a:off x="4283968" y="3861049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/>
              <a:t>F</a:t>
            </a:r>
            <a:r>
              <a:rPr lang="en-US" altLang="zh-CN" b="1" dirty="0" smtClean="0"/>
              <a:t>1</a:t>
            </a:r>
            <a:endParaRPr lang="zh-CN" altLang="en-US" b="1" dirty="0"/>
          </a:p>
        </p:txBody>
      </p:sp>
      <p:sp>
        <p:nvSpPr>
          <p:cNvPr id="83" name="TextBox 82"/>
          <p:cNvSpPr txBox="1"/>
          <p:nvPr/>
        </p:nvSpPr>
        <p:spPr>
          <a:xfrm>
            <a:off x="6588224" y="3861049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F</a:t>
            </a:r>
            <a:r>
              <a:rPr lang="en-US" altLang="zh-CN" b="1" dirty="0" smtClean="0"/>
              <a:t>1</a:t>
            </a:r>
            <a:endParaRPr lang="zh-CN" altLang="en-US" b="1" dirty="0"/>
          </a:p>
        </p:txBody>
      </p:sp>
      <p:sp>
        <p:nvSpPr>
          <p:cNvPr id="84" name="TextBox 83"/>
          <p:cNvSpPr txBox="1"/>
          <p:nvPr/>
        </p:nvSpPr>
        <p:spPr>
          <a:xfrm>
            <a:off x="8460432" y="3933056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F</a:t>
            </a:r>
            <a:r>
              <a:rPr lang="en-US" altLang="zh-CN" b="1" dirty="0" smtClean="0"/>
              <a:t>1</a:t>
            </a:r>
            <a:endParaRPr lang="zh-CN" altLang="en-US" b="1" dirty="0"/>
          </a:p>
        </p:txBody>
      </p:sp>
      <p:sp>
        <p:nvSpPr>
          <p:cNvPr id="86" name="右箭头 85"/>
          <p:cNvSpPr/>
          <p:nvPr/>
        </p:nvSpPr>
        <p:spPr>
          <a:xfrm>
            <a:off x="2267744" y="2420888"/>
            <a:ext cx="504056" cy="36004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accent6"/>
              </a:solidFill>
            </a:endParaRPr>
          </a:p>
        </p:txBody>
      </p:sp>
      <p:sp>
        <p:nvSpPr>
          <p:cNvPr id="88" name="右箭头 87"/>
          <p:cNvSpPr/>
          <p:nvPr/>
        </p:nvSpPr>
        <p:spPr>
          <a:xfrm>
            <a:off x="4644008" y="2492896"/>
            <a:ext cx="432048" cy="36004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右箭头 88"/>
          <p:cNvSpPr/>
          <p:nvPr/>
        </p:nvSpPr>
        <p:spPr>
          <a:xfrm>
            <a:off x="6804248" y="2564904"/>
            <a:ext cx="432048" cy="36004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TextBox 89"/>
          <p:cNvSpPr txBox="1"/>
          <p:nvPr/>
        </p:nvSpPr>
        <p:spPr>
          <a:xfrm>
            <a:off x="323528" y="476672"/>
            <a:ext cx="4104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四、定滑轮的实质</a:t>
            </a:r>
            <a:endParaRPr lang="zh-CN" altLang="en-US" sz="3600" b="1" dirty="0"/>
          </a:p>
        </p:txBody>
      </p:sp>
      <p:sp>
        <p:nvSpPr>
          <p:cNvPr id="98" name="矩形 97"/>
          <p:cNvSpPr/>
          <p:nvPr/>
        </p:nvSpPr>
        <p:spPr>
          <a:xfrm>
            <a:off x="899592" y="5085184"/>
            <a:ext cx="63642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定滑轮的实质：是一个等臂杠杆。</a:t>
            </a:r>
            <a:endParaRPr lang="zh-CN" alt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77" name="直接箭头连接符 76"/>
          <p:cNvCxnSpPr/>
          <p:nvPr/>
        </p:nvCxnSpPr>
        <p:spPr>
          <a:xfrm>
            <a:off x="611560" y="2852936"/>
            <a:ext cx="0" cy="172819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直接箭头连接符 77"/>
          <p:cNvCxnSpPr/>
          <p:nvPr/>
        </p:nvCxnSpPr>
        <p:spPr>
          <a:xfrm>
            <a:off x="2987824" y="2780928"/>
            <a:ext cx="0" cy="172819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接箭头连接符 79"/>
          <p:cNvCxnSpPr/>
          <p:nvPr/>
        </p:nvCxnSpPr>
        <p:spPr>
          <a:xfrm>
            <a:off x="5292080" y="2780928"/>
            <a:ext cx="0" cy="172819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直接箭头连接符 84"/>
          <p:cNvCxnSpPr/>
          <p:nvPr/>
        </p:nvCxnSpPr>
        <p:spPr>
          <a:xfrm>
            <a:off x="7308304" y="2852936"/>
            <a:ext cx="0" cy="172819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755576" y="4077072"/>
            <a:ext cx="4667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/>
              <a:t>F</a:t>
            </a:r>
            <a:r>
              <a:rPr lang="en-US" altLang="zh-CN" b="1" dirty="0" smtClean="0"/>
              <a:t>2</a:t>
            </a:r>
            <a:endParaRPr lang="zh-CN" altLang="en-US" b="1" dirty="0"/>
          </a:p>
        </p:txBody>
      </p:sp>
      <p:sp>
        <p:nvSpPr>
          <p:cNvPr id="93" name="矩形 92"/>
          <p:cNvSpPr/>
          <p:nvPr/>
        </p:nvSpPr>
        <p:spPr>
          <a:xfrm>
            <a:off x="3059832" y="4005064"/>
            <a:ext cx="4667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/>
              <a:t>F</a:t>
            </a:r>
            <a:r>
              <a:rPr lang="en-US" altLang="zh-CN" b="1" dirty="0" smtClean="0"/>
              <a:t>2</a:t>
            </a:r>
            <a:endParaRPr lang="zh-CN" altLang="en-US" b="1" dirty="0"/>
          </a:p>
        </p:txBody>
      </p:sp>
      <p:sp>
        <p:nvSpPr>
          <p:cNvPr id="99" name="矩形 98"/>
          <p:cNvSpPr/>
          <p:nvPr/>
        </p:nvSpPr>
        <p:spPr>
          <a:xfrm>
            <a:off x="5364088" y="4077072"/>
            <a:ext cx="4667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/>
              <a:t>F</a:t>
            </a:r>
            <a:r>
              <a:rPr lang="en-US" altLang="zh-CN" b="1" dirty="0" smtClean="0"/>
              <a:t>2</a:t>
            </a:r>
            <a:endParaRPr lang="zh-CN" altLang="en-US" b="1" dirty="0"/>
          </a:p>
        </p:txBody>
      </p:sp>
      <p:sp>
        <p:nvSpPr>
          <p:cNvPr id="100" name="矩形 99"/>
          <p:cNvSpPr/>
          <p:nvPr/>
        </p:nvSpPr>
        <p:spPr>
          <a:xfrm>
            <a:off x="7380312" y="4077072"/>
            <a:ext cx="4667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/>
              <a:t>F</a:t>
            </a:r>
            <a:r>
              <a:rPr lang="en-US" altLang="zh-CN" b="1" dirty="0" smtClean="0"/>
              <a:t>2</a:t>
            </a:r>
            <a:endParaRPr lang="zh-CN" altLang="en-US" b="1" dirty="0"/>
          </a:p>
        </p:txBody>
      </p:sp>
      <p:sp>
        <p:nvSpPr>
          <p:cNvPr id="70" name="圆角矩形标注 69"/>
          <p:cNvSpPr/>
          <p:nvPr/>
        </p:nvSpPr>
        <p:spPr>
          <a:xfrm>
            <a:off x="8229600" y="2060848"/>
            <a:ext cx="914400" cy="540640"/>
          </a:xfrm>
          <a:prstGeom prst="wedgeRoundRectCallout">
            <a:avLst>
              <a:gd name="adj1" fmla="val -67607"/>
              <a:gd name="adj2" fmla="val 7757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</a:rPr>
              <a:t>支点</a:t>
            </a:r>
            <a:endParaRPr lang="zh-CN" altLang="en-US" sz="2400" b="1" dirty="0">
              <a:solidFill>
                <a:srgbClr val="FFFF00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95071" y="5726917"/>
            <a:ext cx="8771953" cy="1077218"/>
          </a:xfrm>
          <a:prstGeom prst="rect">
            <a:avLst/>
          </a:prstGeom>
          <a:noFill/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讨论</a:t>
            </a:r>
            <a:r>
              <a:rPr lang="zh-CN" altLang="en-US" sz="2400" dirty="0" smtClean="0">
                <a:solidFill>
                  <a:srgbClr val="002060"/>
                </a:solidFill>
              </a:rPr>
              <a:t>：</a:t>
            </a:r>
            <a:r>
              <a:rPr lang="zh-CN" altLang="en-US" sz="2800" dirty="0" smtClean="0">
                <a:solidFill>
                  <a:srgbClr val="002060"/>
                </a:solidFill>
              </a:rPr>
              <a:t>既然定滑轮相当于是一个等臂杠杆，那为什么使用 定</a:t>
            </a:r>
            <a:r>
              <a:rPr lang="en-US" altLang="zh-CN" sz="2800" dirty="0" smtClean="0">
                <a:solidFill>
                  <a:srgbClr val="002060"/>
                </a:solidFill>
              </a:rPr>
              <a:t> </a:t>
            </a:r>
            <a:r>
              <a:rPr lang="zh-CN" altLang="en-US" sz="2800" dirty="0" smtClean="0">
                <a:solidFill>
                  <a:srgbClr val="002060"/>
                </a:solidFill>
              </a:rPr>
              <a:t>滑轮提升重物时</a:t>
            </a:r>
            <a:r>
              <a:rPr lang="en-US" altLang="zh-CN" sz="2800" dirty="0" smtClean="0">
                <a:solidFill>
                  <a:srgbClr val="002060"/>
                </a:solidFill>
              </a:rPr>
              <a:t>F&gt;G</a:t>
            </a:r>
            <a:r>
              <a:rPr lang="zh-CN" altLang="en-US" sz="1200" dirty="0" smtClean="0">
                <a:solidFill>
                  <a:srgbClr val="002060"/>
                </a:solidFill>
              </a:rPr>
              <a:t>物</a:t>
            </a:r>
            <a:r>
              <a:rPr lang="en-US" altLang="zh-CN" sz="2400" dirty="0" smtClean="0">
                <a:solidFill>
                  <a:srgbClr val="002060"/>
                </a:solidFill>
              </a:rPr>
              <a:t>?</a:t>
            </a:r>
            <a:endParaRPr lang="zh-CN" altLang="en-US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/>
      <p:bldP spid="70" grpId="0" animBg="1"/>
      <p:bldP spid="7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联系 1"/>
          <p:cNvSpPr/>
          <p:nvPr/>
        </p:nvSpPr>
        <p:spPr>
          <a:xfrm>
            <a:off x="539552" y="2492896"/>
            <a:ext cx="1440160" cy="1440160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流程图: 联系 2"/>
          <p:cNvSpPr/>
          <p:nvPr/>
        </p:nvSpPr>
        <p:spPr>
          <a:xfrm>
            <a:off x="2843808" y="2636912"/>
            <a:ext cx="1440160" cy="936104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流程图: 联系 3"/>
          <p:cNvSpPr/>
          <p:nvPr/>
        </p:nvSpPr>
        <p:spPr>
          <a:xfrm>
            <a:off x="5076056" y="2924944"/>
            <a:ext cx="1440160" cy="432048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" name="流程图: 联系 4"/>
          <p:cNvSpPr/>
          <p:nvPr/>
        </p:nvSpPr>
        <p:spPr>
          <a:xfrm>
            <a:off x="7308304" y="3068960"/>
            <a:ext cx="1440160" cy="45719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79512" y="1556792"/>
            <a:ext cx="1296144" cy="0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339752" y="1556792"/>
            <a:ext cx="1296144" cy="0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644008" y="1556792"/>
            <a:ext cx="1296144" cy="0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876256" y="1556792"/>
            <a:ext cx="1296144" cy="0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39552" y="1556792"/>
            <a:ext cx="0" cy="18002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843808" y="1556792"/>
            <a:ext cx="0" cy="158417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076056" y="1556792"/>
            <a:ext cx="0" cy="158417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308304" y="1556792"/>
            <a:ext cx="0" cy="151216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251520" y="1340768"/>
            <a:ext cx="288032" cy="2160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467544" y="1340768"/>
            <a:ext cx="288032" cy="2160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755576" y="1340768"/>
            <a:ext cx="288032" cy="2160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971600" y="1340768"/>
            <a:ext cx="288032" cy="2160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1259632" y="1340768"/>
            <a:ext cx="288032" cy="2160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2411760" y="1340768"/>
            <a:ext cx="288032" cy="2160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2987824" y="1340768"/>
            <a:ext cx="288032" cy="2160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2699792" y="1340768"/>
            <a:ext cx="288032" cy="2160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3275856" y="1340768"/>
            <a:ext cx="288032" cy="2160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3491880" y="1340768"/>
            <a:ext cx="288032" cy="2160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4716016" y="1340768"/>
            <a:ext cx="288032" cy="2160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4932040" y="1340768"/>
            <a:ext cx="288032" cy="2160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5148064" y="1340768"/>
            <a:ext cx="288032" cy="2160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5364088" y="1340768"/>
            <a:ext cx="288032" cy="2160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5652120" y="1340768"/>
            <a:ext cx="288032" cy="2160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5868144" y="1340768"/>
            <a:ext cx="288032" cy="2160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7020272" y="1340768"/>
            <a:ext cx="288032" cy="2160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7236296" y="1340768"/>
            <a:ext cx="288032" cy="2160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7956376" y="1340768"/>
            <a:ext cx="288032" cy="2160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>
            <a:off x="7740352" y="1340768"/>
            <a:ext cx="288032" cy="2160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>
            <a:off x="7524328" y="1340768"/>
            <a:ext cx="288032" cy="2160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1115616" y="2708920"/>
            <a:ext cx="9361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 smtClean="0"/>
              <a:t>．</a:t>
            </a:r>
            <a:endParaRPr lang="zh-CN" altLang="en-US" sz="4400" dirty="0"/>
          </a:p>
        </p:txBody>
      </p:sp>
      <p:sp>
        <p:nvSpPr>
          <p:cNvPr id="43" name="矩形 42"/>
          <p:cNvSpPr/>
          <p:nvPr/>
        </p:nvSpPr>
        <p:spPr>
          <a:xfrm>
            <a:off x="3419873" y="2636912"/>
            <a:ext cx="6480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/>
              <a:t>．</a:t>
            </a:r>
            <a:endParaRPr lang="zh-CN" altLang="en-US" sz="4000" dirty="0"/>
          </a:p>
        </p:txBody>
      </p:sp>
      <p:sp>
        <p:nvSpPr>
          <p:cNvPr id="44" name="矩形 43"/>
          <p:cNvSpPr/>
          <p:nvPr/>
        </p:nvSpPr>
        <p:spPr>
          <a:xfrm flipV="1">
            <a:off x="3779912" y="2924944"/>
            <a:ext cx="222397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/>
              <a:t>．</a:t>
            </a:r>
            <a:endParaRPr lang="zh-CN" altLang="en-US" sz="4000" dirty="0"/>
          </a:p>
        </p:txBody>
      </p:sp>
      <p:sp>
        <p:nvSpPr>
          <p:cNvPr id="45" name="矩形 44"/>
          <p:cNvSpPr/>
          <p:nvPr/>
        </p:nvSpPr>
        <p:spPr>
          <a:xfrm>
            <a:off x="7812360" y="2564904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/>
              <a:t>．</a:t>
            </a:r>
            <a:endParaRPr lang="zh-CN" altLang="en-US" sz="4000" dirty="0"/>
          </a:p>
        </p:txBody>
      </p:sp>
      <p:sp>
        <p:nvSpPr>
          <p:cNvPr id="57" name="矩形 56"/>
          <p:cNvSpPr/>
          <p:nvPr/>
        </p:nvSpPr>
        <p:spPr>
          <a:xfrm>
            <a:off x="1043608" y="4221088"/>
            <a:ext cx="57606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7740352" y="4077072"/>
            <a:ext cx="57606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5508104" y="4149080"/>
            <a:ext cx="57606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3347864" y="4149080"/>
            <a:ext cx="57606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1" name="直接箭头连接符 70"/>
          <p:cNvCxnSpPr/>
          <p:nvPr/>
        </p:nvCxnSpPr>
        <p:spPr>
          <a:xfrm flipV="1">
            <a:off x="1979712" y="2276872"/>
            <a:ext cx="0" cy="93610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箭头连接符 74"/>
          <p:cNvCxnSpPr/>
          <p:nvPr/>
        </p:nvCxnSpPr>
        <p:spPr>
          <a:xfrm flipV="1">
            <a:off x="4283968" y="2204864"/>
            <a:ext cx="0" cy="100811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箭头连接符 76"/>
          <p:cNvCxnSpPr/>
          <p:nvPr/>
        </p:nvCxnSpPr>
        <p:spPr>
          <a:xfrm flipV="1">
            <a:off x="6516216" y="2060848"/>
            <a:ext cx="0" cy="108012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箭头连接符 79"/>
          <p:cNvCxnSpPr>
            <a:stCxn id="5" idx="6"/>
          </p:cNvCxnSpPr>
          <p:nvPr/>
        </p:nvCxnSpPr>
        <p:spPr>
          <a:xfrm flipV="1">
            <a:off x="8748464" y="2060848"/>
            <a:ext cx="0" cy="103097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矩形 80"/>
          <p:cNvSpPr/>
          <p:nvPr/>
        </p:nvSpPr>
        <p:spPr>
          <a:xfrm>
            <a:off x="1763688" y="1844824"/>
            <a:ext cx="4667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/>
              <a:t>F</a:t>
            </a:r>
            <a:r>
              <a:rPr lang="en-US" altLang="zh-CN" b="1" dirty="0" smtClean="0"/>
              <a:t>1</a:t>
            </a:r>
            <a:endParaRPr lang="zh-CN" altLang="en-US" b="1" dirty="0"/>
          </a:p>
        </p:txBody>
      </p:sp>
      <p:sp>
        <p:nvSpPr>
          <p:cNvPr id="85" name="右箭头 84"/>
          <p:cNvSpPr/>
          <p:nvPr/>
        </p:nvSpPr>
        <p:spPr>
          <a:xfrm>
            <a:off x="4499992" y="2924944"/>
            <a:ext cx="432048" cy="36004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右箭头 85"/>
          <p:cNvSpPr/>
          <p:nvPr/>
        </p:nvSpPr>
        <p:spPr>
          <a:xfrm>
            <a:off x="2267744" y="2924944"/>
            <a:ext cx="432048" cy="36004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右箭头 86"/>
          <p:cNvSpPr/>
          <p:nvPr/>
        </p:nvSpPr>
        <p:spPr>
          <a:xfrm>
            <a:off x="6732240" y="2924944"/>
            <a:ext cx="432048" cy="36004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TextBox 87"/>
          <p:cNvSpPr txBox="1"/>
          <p:nvPr/>
        </p:nvSpPr>
        <p:spPr>
          <a:xfrm>
            <a:off x="323528" y="332656"/>
            <a:ext cx="5184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动滑轮的实质</a:t>
            </a:r>
            <a:endParaRPr lang="zh-CN" altLang="en-US" sz="4000" b="1" dirty="0"/>
          </a:p>
        </p:txBody>
      </p:sp>
      <p:sp>
        <p:nvSpPr>
          <p:cNvPr id="89" name="TextBox 88"/>
          <p:cNvSpPr txBox="1"/>
          <p:nvPr/>
        </p:nvSpPr>
        <p:spPr>
          <a:xfrm>
            <a:off x="89292" y="4797152"/>
            <a:ext cx="8892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动滑轮的实质：是一个动力臂是阻力臂两倍的省力杠杆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cxnSp>
        <p:nvCxnSpPr>
          <p:cNvPr id="70" name="直接箭头连接符 69"/>
          <p:cNvCxnSpPr/>
          <p:nvPr/>
        </p:nvCxnSpPr>
        <p:spPr>
          <a:xfrm>
            <a:off x="1331640" y="3212976"/>
            <a:ext cx="0" cy="100811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箭头连接符 95"/>
          <p:cNvCxnSpPr/>
          <p:nvPr/>
        </p:nvCxnSpPr>
        <p:spPr>
          <a:xfrm>
            <a:off x="3635896" y="3140968"/>
            <a:ext cx="0" cy="10080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箭头连接符 96"/>
          <p:cNvCxnSpPr/>
          <p:nvPr/>
        </p:nvCxnSpPr>
        <p:spPr>
          <a:xfrm>
            <a:off x="5796136" y="3140968"/>
            <a:ext cx="0" cy="100811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箭头连接符 97"/>
          <p:cNvCxnSpPr/>
          <p:nvPr/>
        </p:nvCxnSpPr>
        <p:spPr>
          <a:xfrm>
            <a:off x="8028384" y="3068960"/>
            <a:ext cx="0" cy="100811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矩形 98"/>
          <p:cNvSpPr/>
          <p:nvPr/>
        </p:nvSpPr>
        <p:spPr>
          <a:xfrm>
            <a:off x="4139952" y="1772816"/>
            <a:ext cx="4667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/>
              <a:t>F</a:t>
            </a:r>
            <a:r>
              <a:rPr lang="en-US" altLang="zh-CN" b="1" dirty="0" smtClean="0"/>
              <a:t>1</a:t>
            </a:r>
            <a:endParaRPr lang="zh-CN" altLang="en-US" b="1" dirty="0"/>
          </a:p>
        </p:txBody>
      </p:sp>
      <p:sp>
        <p:nvSpPr>
          <p:cNvPr id="100" name="矩形 99"/>
          <p:cNvSpPr/>
          <p:nvPr/>
        </p:nvSpPr>
        <p:spPr>
          <a:xfrm>
            <a:off x="6300192" y="1628800"/>
            <a:ext cx="4667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/>
              <a:t>F</a:t>
            </a:r>
            <a:r>
              <a:rPr lang="en-US" altLang="zh-CN" b="1" dirty="0" smtClean="0"/>
              <a:t>1</a:t>
            </a:r>
            <a:endParaRPr lang="zh-CN" altLang="en-US" b="1" dirty="0"/>
          </a:p>
        </p:txBody>
      </p:sp>
      <p:sp>
        <p:nvSpPr>
          <p:cNvPr id="101" name="矩形 100"/>
          <p:cNvSpPr/>
          <p:nvPr/>
        </p:nvSpPr>
        <p:spPr>
          <a:xfrm>
            <a:off x="8460432" y="1556792"/>
            <a:ext cx="4667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/>
              <a:t>F</a:t>
            </a:r>
            <a:r>
              <a:rPr lang="en-US" altLang="zh-CN" b="1" dirty="0" smtClean="0"/>
              <a:t>1</a:t>
            </a:r>
            <a:endParaRPr lang="zh-CN" altLang="en-US" b="1" dirty="0"/>
          </a:p>
        </p:txBody>
      </p:sp>
      <p:sp>
        <p:nvSpPr>
          <p:cNvPr id="102" name="TextBox 101"/>
          <p:cNvSpPr txBox="1"/>
          <p:nvPr/>
        </p:nvSpPr>
        <p:spPr>
          <a:xfrm>
            <a:off x="1619672" y="3789040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F</a:t>
            </a:r>
            <a:r>
              <a:rPr lang="en-US" altLang="zh-CN" b="1" dirty="0" smtClean="0"/>
              <a:t>2</a:t>
            </a:r>
            <a:endParaRPr lang="zh-CN" altLang="en-US" b="1" dirty="0"/>
          </a:p>
        </p:txBody>
      </p:sp>
      <p:sp>
        <p:nvSpPr>
          <p:cNvPr id="103" name="矩形 102"/>
          <p:cNvSpPr/>
          <p:nvPr/>
        </p:nvSpPr>
        <p:spPr>
          <a:xfrm>
            <a:off x="3851920" y="3717032"/>
            <a:ext cx="4667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/>
              <a:t>F</a:t>
            </a:r>
            <a:r>
              <a:rPr lang="en-US" altLang="zh-CN" b="1" dirty="0" smtClean="0"/>
              <a:t>2</a:t>
            </a:r>
            <a:endParaRPr lang="zh-CN" altLang="en-US" b="1" dirty="0"/>
          </a:p>
        </p:txBody>
      </p:sp>
      <p:sp>
        <p:nvSpPr>
          <p:cNvPr id="104" name="矩形 103"/>
          <p:cNvSpPr/>
          <p:nvPr/>
        </p:nvSpPr>
        <p:spPr>
          <a:xfrm>
            <a:off x="5868144" y="3645024"/>
            <a:ext cx="4667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/>
              <a:t>F</a:t>
            </a:r>
            <a:r>
              <a:rPr lang="en-US" altLang="zh-CN" b="1" dirty="0" smtClean="0"/>
              <a:t>2</a:t>
            </a:r>
            <a:endParaRPr lang="zh-CN" altLang="en-US" b="1" dirty="0"/>
          </a:p>
        </p:txBody>
      </p:sp>
      <p:sp>
        <p:nvSpPr>
          <p:cNvPr id="105" name="矩形 104"/>
          <p:cNvSpPr/>
          <p:nvPr/>
        </p:nvSpPr>
        <p:spPr>
          <a:xfrm>
            <a:off x="8172400" y="3501008"/>
            <a:ext cx="4667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/>
              <a:t>F</a:t>
            </a:r>
            <a:r>
              <a:rPr lang="en-US" altLang="zh-CN" b="1" dirty="0" smtClean="0"/>
              <a:t>2</a:t>
            </a:r>
            <a:endParaRPr lang="zh-CN" altLang="en-US" b="1" dirty="0"/>
          </a:p>
        </p:txBody>
      </p:sp>
      <p:sp>
        <p:nvSpPr>
          <p:cNvPr id="65" name="矩形标注 64"/>
          <p:cNvSpPr/>
          <p:nvPr/>
        </p:nvSpPr>
        <p:spPr>
          <a:xfrm>
            <a:off x="7452320" y="2348880"/>
            <a:ext cx="864096" cy="432048"/>
          </a:xfrm>
          <a:prstGeom prst="wedgeRectCallout">
            <a:avLst>
              <a:gd name="adj1" fmla="val -62365"/>
              <a:gd name="adj2" fmla="val 117118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</a:rPr>
              <a:t>支点</a:t>
            </a:r>
            <a:endParaRPr lang="zh-CN" altLang="en-US" sz="2400" b="1" dirty="0">
              <a:solidFill>
                <a:srgbClr val="FFFF00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920500" y="2577920"/>
            <a:ext cx="8034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smtClean="0">
                <a:solidFill>
                  <a:srgbClr val="FF0000"/>
                </a:solidFill>
              </a:rPr>
              <a:t>﹒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67300" y="5513768"/>
            <a:ext cx="8784976" cy="1077218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讨论</a:t>
            </a:r>
            <a:r>
              <a:rPr lang="zh-CN" altLang="en-US" sz="2800" dirty="0" smtClean="0">
                <a:solidFill>
                  <a:srgbClr val="002060"/>
                </a:solidFill>
              </a:rPr>
              <a:t>：既然动滑轮相当于是一个动力臂是阻力臂</a:t>
            </a:r>
            <a:r>
              <a:rPr lang="en-US" altLang="zh-CN" sz="2800" dirty="0" smtClean="0">
                <a:solidFill>
                  <a:srgbClr val="002060"/>
                </a:solidFill>
              </a:rPr>
              <a:t>2</a:t>
            </a:r>
            <a:r>
              <a:rPr lang="zh-CN" altLang="en-US" sz="2800" dirty="0" smtClean="0">
                <a:solidFill>
                  <a:srgbClr val="002060"/>
                </a:solidFill>
              </a:rPr>
              <a:t>倍  的杠杆，那为什么使用动滑轮提升重物时</a:t>
            </a:r>
            <a:r>
              <a:rPr lang="en-US" altLang="zh-CN" sz="2800" dirty="0" smtClean="0">
                <a:solidFill>
                  <a:srgbClr val="002060"/>
                </a:solidFill>
              </a:rPr>
              <a:t>F&gt;½G</a:t>
            </a:r>
            <a:r>
              <a:rPr lang="zh-CN" altLang="en-US" sz="1200" dirty="0" smtClean="0">
                <a:solidFill>
                  <a:srgbClr val="002060"/>
                </a:solidFill>
              </a:rPr>
              <a:t>物</a:t>
            </a:r>
            <a:r>
              <a:rPr lang="zh-CN" altLang="en-US" sz="2800" dirty="0" smtClean="0">
                <a:solidFill>
                  <a:srgbClr val="002060"/>
                </a:solidFill>
              </a:rPr>
              <a:t>？</a:t>
            </a:r>
            <a:endParaRPr lang="zh-CN" altLang="en-US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7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285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1110</TotalTime>
  <Words>649</Words>
  <Application>Microsoft Office PowerPoint</Application>
  <PresentationFormat>全屏显示(4:3)</PresentationFormat>
  <Paragraphs>86</Paragraphs>
  <Slides>12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287</cp:revision>
  <dcterms:created xsi:type="dcterms:W3CDTF">2016-05-28T13:37:23Z</dcterms:created>
  <dcterms:modified xsi:type="dcterms:W3CDTF">2019-04-17T11:41:34Z</dcterms:modified>
</cp:coreProperties>
</file>